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58" r:id="rId5"/>
    <p:sldId id="259"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23.03.2012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Cергей Ашифин\1312134459_205.jpg"/>
          <p:cNvPicPr>
            <a:picLocks noChangeAspect="1" noChangeArrowheads="1"/>
          </p:cNvPicPr>
          <p:nvPr/>
        </p:nvPicPr>
        <p:blipFill>
          <a:blip r:embed="rId3" cstate="print"/>
          <a:srcRect/>
          <a:stretch>
            <a:fillRect/>
          </a:stretch>
        </p:blipFill>
        <p:spPr bwMode="auto">
          <a:xfrm>
            <a:off x="0" y="0"/>
            <a:ext cx="9143999" cy="6857999"/>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dmin\Рабочий стол\Cергей Ашифин\64032143.jpg"/>
          <p:cNvPicPr>
            <a:picLocks noChangeAspect="1" noChangeArrowheads="1"/>
          </p:cNvPicPr>
          <p:nvPr/>
        </p:nvPicPr>
        <p:blipFill>
          <a:blip r:embed="rId3" cstate="print"/>
          <a:srcRect/>
          <a:stretch>
            <a:fillRect/>
          </a:stretch>
        </p:blipFill>
        <p:spPr bwMode="auto">
          <a:xfrm>
            <a:off x="0" y="3714752"/>
            <a:ext cx="5572132" cy="3143249"/>
          </a:xfrm>
          <a:prstGeom prst="rect">
            <a:avLst/>
          </a:prstGeom>
          <a:noFill/>
        </p:spPr>
      </p:pic>
      <p:pic>
        <p:nvPicPr>
          <p:cNvPr id="10243" name="Picture 3" descr="C:\Documents and Settings\Admin\Рабочий стол\Cергей Ашифин\837401_2.jpg"/>
          <p:cNvPicPr>
            <a:picLocks noChangeAspect="1" noChangeArrowheads="1"/>
          </p:cNvPicPr>
          <p:nvPr/>
        </p:nvPicPr>
        <p:blipFill>
          <a:blip r:embed="rId4" cstate="print"/>
          <a:srcRect/>
          <a:stretch>
            <a:fillRect/>
          </a:stretch>
        </p:blipFill>
        <p:spPr bwMode="auto">
          <a:xfrm>
            <a:off x="0" y="0"/>
            <a:ext cx="5072066" cy="3714752"/>
          </a:xfrm>
          <a:prstGeom prst="rect">
            <a:avLst/>
          </a:prstGeom>
          <a:noFill/>
        </p:spPr>
      </p:pic>
      <p:pic>
        <p:nvPicPr>
          <p:cNvPr id="10244" name="Picture 4" descr="C:\Documents and Settings\Admin\Рабочий стол\Cергей Ашифин\bb6e6d29ded4.jpg"/>
          <p:cNvPicPr>
            <a:picLocks noChangeAspect="1" noChangeArrowheads="1"/>
          </p:cNvPicPr>
          <p:nvPr/>
        </p:nvPicPr>
        <p:blipFill>
          <a:blip r:embed="rId5" cstate="print"/>
          <a:srcRect/>
          <a:stretch>
            <a:fillRect/>
          </a:stretch>
        </p:blipFill>
        <p:spPr bwMode="auto">
          <a:xfrm>
            <a:off x="5572132" y="3721041"/>
            <a:ext cx="3571869" cy="3136959"/>
          </a:xfrm>
          <a:prstGeom prst="rect">
            <a:avLst/>
          </a:prstGeom>
          <a:noFill/>
        </p:spPr>
      </p:pic>
      <p:pic>
        <p:nvPicPr>
          <p:cNvPr id="10245" name="Picture 5" descr="C:\Documents and Settings\Admin\Рабочий стол\Cергей Ашифин\491420_0.jpg"/>
          <p:cNvPicPr>
            <a:picLocks noChangeAspect="1" noChangeArrowheads="1"/>
          </p:cNvPicPr>
          <p:nvPr/>
        </p:nvPicPr>
        <p:blipFill>
          <a:blip r:embed="rId6" cstate="print"/>
          <a:srcRect/>
          <a:stretch>
            <a:fillRect/>
          </a:stretch>
        </p:blipFill>
        <p:spPr bwMode="auto">
          <a:xfrm>
            <a:off x="5072066" y="0"/>
            <a:ext cx="4071934" cy="3714752"/>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2000" fill="hold"/>
                                        <p:tgtEl>
                                          <p:spTgt spid="10243"/>
                                        </p:tgtEl>
                                        <p:attrNameLst>
                                          <p:attrName>ppt_x</p:attrName>
                                        </p:attrNameLst>
                                      </p:cBhvr>
                                      <p:tavLst>
                                        <p:tav tm="0">
                                          <p:val>
                                            <p:strVal val="#ppt_x-.2"/>
                                          </p:val>
                                        </p:tav>
                                        <p:tav tm="100000">
                                          <p:val>
                                            <p:strVal val="#ppt_x"/>
                                          </p:val>
                                        </p:tav>
                                      </p:tavLst>
                                    </p:anim>
                                    <p:anim calcmode="lin" valueType="num">
                                      <p:cBhvr>
                                        <p:cTn id="8" dur="2000" fill="hold"/>
                                        <p:tgtEl>
                                          <p:spTgt spid="10243"/>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24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randombar(horizontal)">
                                      <p:cBhvr>
                                        <p:cTn id="14" dur="2000"/>
                                        <p:tgtEl>
                                          <p:spTgt spid="10244"/>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2000" fill="hold"/>
                                        <p:tgtEl>
                                          <p:spTgt spid="10245"/>
                                        </p:tgtEl>
                                        <p:attrNameLst>
                                          <p:attrName>ppt_x</p:attrName>
                                        </p:attrNameLst>
                                      </p:cBhvr>
                                      <p:tavLst>
                                        <p:tav tm="0">
                                          <p:val>
                                            <p:strVal val="#ppt_x"/>
                                          </p:val>
                                        </p:tav>
                                        <p:tav tm="100000">
                                          <p:val>
                                            <p:strVal val="#ppt_x"/>
                                          </p:val>
                                        </p:tav>
                                      </p:tavLst>
                                    </p:anim>
                                    <p:anim calcmode="lin" valueType="num">
                                      <p:cBhvr additive="base">
                                        <p:cTn id="20" dur="20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10242"/>
                                        </p:tgtEl>
                                        <p:attrNameLst>
                                          <p:attrName>style.visibility</p:attrName>
                                        </p:attrNameLst>
                                      </p:cBhvr>
                                      <p:to>
                                        <p:strVal val="visible"/>
                                      </p:to>
                                    </p:set>
                                    <p:anim calcmode="lin" valueType="num">
                                      <p:cBhvr>
                                        <p:cTn id="25" dur="2000" fill="hold"/>
                                        <p:tgtEl>
                                          <p:spTgt spid="10242"/>
                                        </p:tgtEl>
                                        <p:attrNameLst>
                                          <p:attrName>ppt_w</p:attrName>
                                        </p:attrNameLst>
                                      </p:cBhvr>
                                      <p:tavLst>
                                        <p:tav tm="0">
                                          <p:val>
                                            <p:strVal val="#ppt_w*0.70"/>
                                          </p:val>
                                        </p:tav>
                                        <p:tav tm="100000">
                                          <p:val>
                                            <p:strVal val="#ppt_w"/>
                                          </p:val>
                                        </p:tav>
                                      </p:tavLst>
                                    </p:anim>
                                    <p:anim calcmode="lin" valueType="num">
                                      <p:cBhvr>
                                        <p:cTn id="26" dur="2000" fill="hold"/>
                                        <p:tgtEl>
                                          <p:spTgt spid="10242"/>
                                        </p:tgtEl>
                                        <p:attrNameLst>
                                          <p:attrName>ppt_h</p:attrName>
                                        </p:attrNameLst>
                                      </p:cBhvr>
                                      <p:tavLst>
                                        <p:tav tm="0">
                                          <p:val>
                                            <p:strVal val="#ppt_h"/>
                                          </p:val>
                                        </p:tav>
                                        <p:tav tm="100000">
                                          <p:val>
                                            <p:strVal val="#ppt_h"/>
                                          </p:val>
                                        </p:tav>
                                      </p:tavLst>
                                    </p:anim>
                                    <p:animEffect transition="in" filter="fade">
                                      <p:cBhvr>
                                        <p:cTn id="2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42908" y="0"/>
            <a:ext cx="4638708" cy="7215214"/>
          </a:xfrm>
        </p:spPr>
        <p:txBody>
          <a:bodyPr>
            <a:normAutofit fontScale="85000" lnSpcReduction="20000"/>
          </a:bodyPr>
          <a:lstStyle/>
          <a:p>
            <a:pPr>
              <a:lnSpc>
                <a:spcPct val="115000"/>
              </a:lnSpc>
              <a:spcAft>
                <a:spcPts val="0"/>
              </a:spcAft>
            </a:pPr>
            <a:r>
              <a:rPr lang="ru-RU" dirty="0" smtClean="0">
                <a:latin typeface="Arial CYR"/>
                <a:ea typeface="Times New Roman"/>
                <a:cs typeface="Times New Roman"/>
              </a:rPr>
              <a:t> </a:t>
            </a:r>
            <a:endParaRPr lang="ru-RU" dirty="0" smtClean="0">
              <a:ea typeface="Times New Roman"/>
              <a:cs typeface="Times New Roman"/>
            </a:endParaRPr>
          </a:p>
          <a:p>
            <a:pPr>
              <a:lnSpc>
                <a:spcPct val="115000"/>
              </a:lnSpc>
              <a:spcAft>
                <a:spcPts val="0"/>
              </a:spcAft>
            </a:pPr>
            <a:r>
              <a:rPr lang="ru-RU" dirty="0" smtClean="0">
                <a:latin typeface="Arial CYR"/>
                <a:ea typeface="Times New Roman"/>
                <a:cs typeface="Times New Roman"/>
              </a:rPr>
              <a:t>    Уже в глубокой древности на Руси существовало искусство обработки металла, которое состояло в том, что из проволоки различной толщины (гладкой или расплющенной), делали ажурные узоры, напоминающие кружево. Из этого “кружева” изготавливали различные предметы или же его напаивали на металлический фон. Подобная разновидность обработки металла называется филигранью (или скань - от старого русского слова “</a:t>
            </a:r>
            <a:r>
              <a:rPr lang="ru-RU" dirty="0" err="1" smtClean="0">
                <a:latin typeface="Arial CYR"/>
                <a:ea typeface="Times New Roman"/>
                <a:cs typeface="Times New Roman"/>
              </a:rPr>
              <a:t>скать</a:t>
            </a:r>
            <a:r>
              <a:rPr lang="ru-RU" dirty="0" smtClean="0">
                <a:latin typeface="Arial CYR"/>
                <a:ea typeface="Times New Roman"/>
                <a:cs typeface="Times New Roman"/>
              </a:rPr>
              <a:t>”, т.е. сучить, свивать нити - </a:t>
            </a:r>
            <a:r>
              <a:rPr lang="ru-RU" dirty="0" err="1" smtClean="0">
                <a:latin typeface="Arial CYR"/>
                <a:ea typeface="Times New Roman"/>
                <a:cs typeface="Times New Roman"/>
              </a:rPr>
              <a:t>сканое</a:t>
            </a:r>
            <a:r>
              <a:rPr lang="ru-RU" dirty="0" smtClean="0">
                <a:latin typeface="Arial CYR"/>
                <a:ea typeface="Times New Roman"/>
                <a:cs typeface="Times New Roman"/>
              </a:rPr>
              <a:t> изделие). </a:t>
            </a:r>
            <a:endParaRPr lang="ru-RU" dirty="0"/>
          </a:p>
        </p:txBody>
      </p:sp>
      <p:pic>
        <p:nvPicPr>
          <p:cNvPr id="2050" name="Picture 2" descr="C:\Documents and Settings\Admin\Рабочий стол\Cергей Ашифин\Filigran1.jpg"/>
          <p:cNvPicPr>
            <a:picLocks noChangeAspect="1" noChangeArrowheads="1"/>
          </p:cNvPicPr>
          <p:nvPr/>
        </p:nvPicPr>
        <p:blipFill>
          <a:blip r:embed="rId3" cstate="print"/>
          <a:srcRect/>
          <a:stretch>
            <a:fillRect/>
          </a:stretch>
        </p:blipFill>
        <p:spPr bwMode="auto">
          <a:xfrm>
            <a:off x="4500562" y="0"/>
            <a:ext cx="4643437" cy="68580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ppt_x</p:attrName>
                                        </p:attrNameLst>
                                      </p:cBhvr>
                                      <p:tavLst>
                                        <p:tav tm="0">
                                          <p:val>
                                            <p:strVal val="#ppt_x"/>
                                          </p:val>
                                        </p:tav>
                                        <p:tav tm="100000">
                                          <p:val>
                                            <p:strVal val="#ppt_x"/>
                                          </p:val>
                                        </p:tav>
                                      </p:tavLst>
                                    </p:anim>
                                    <p:anim calcmode="lin" valueType="num">
                                      <p:cBhvr>
                                        <p:cTn id="9" dur="1800" decel="100000" fill="hold"/>
                                        <p:tgtEl>
                                          <p:spTgt spid="2050"/>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51520" y="260648"/>
            <a:ext cx="3384376" cy="6336704"/>
          </a:xfrm>
        </p:spPr>
        <p:txBody>
          <a:bodyPr>
            <a:normAutofit fontScale="77500" lnSpcReduction="20000"/>
          </a:bodyPr>
          <a:lstStyle/>
          <a:p>
            <a:pPr marL="3175" indent="0">
              <a:buNone/>
            </a:pPr>
            <a:r>
              <a:rPr lang="ru-RU" dirty="0">
                <a:latin typeface="Arial CYR"/>
                <a:ea typeface="Times New Roman"/>
                <a:cs typeface="Times New Roman"/>
              </a:rPr>
              <a:t>Скань, как правило, делали из высокопробного золота и серебра (редко - из меди и др.) которые, благодаря отсутствию примесей способны вытягиваться в тончайшую проволоку. Если </a:t>
            </a:r>
            <a:r>
              <a:rPr lang="ru-RU" dirty="0" err="1">
                <a:latin typeface="Arial CYR"/>
                <a:ea typeface="Times New Roman"/>
                <a:cs typeface="Times New Roman"/>
              </a:rPr>
              <a:t>сканый</a:t>
            </a:r>
            <a:r>
              <a:rPr lang="ru-RU" dirty="0">
                <a:latin typeface="Arial CYR"/>
                <a:ea typeface="Times New Roman"/>
                <a:cs typeface="Times New Roman"/>
              </a:rPr>
              <a:t> орнамент делается на металлическом фоне или дереве, то на фоновую поверхность наносится рисунок, по которому, после ряда операций, скань напаивают или приклеивают. </a:t>
            </a:r>
            <a:r>
              <a:rPr lang="ru-RU" dirty="0" err="1">
                <a:latin typeface="Arial CYR"/>
                <a:ea typeface="Times New Roman"/>
                <a:cs typeface="Times New Roman"/>
              </a:rPr>
              <a:t>Сканые</a:t>
            </a:r>
            <a:r>
              <a:rPr lang="ru-RU" dirty="0">
                <a:latin typeface="Arial CYR"/>
                <a:ea typeface="Times New Roman"/>
                <a:cs typeface="Times New Roman"/>
              </a:rPr>
              <a:t> изделия часто украшаются зернью, т.е. мелкими гладкими шариками из золота или серебра, напаянными на узоры.</a:t>
            </a:r>
            <a:endParaRPr lang="ru-RU" dirty="0">
              <a:ea typeface="Times New Roman"/>
              <a:cs typeface="Times New Roman"/>
            </a:endParaRPr>
          </a:p>
          <a:p>
            <a:pPr marL="3175" indent="0">
              <a:buNone/>
            </a:pPr>
            <a:endParaRPr lang="ru-RU" dirty="0"/>
          </a:p>
        </p:txBody>
      </p:sp>
      <p:pic>
        <p:nvPicPr>
          <p:cNvPr id="5" name="Picture 2" descr="C:\Documents and Settings\Admin\Рабочий стол\Cергей Ашифин\kazakovskaya-filigran-2.jpg"/>
          <p:cNvPicPr>
            <a:picLocks noChangeAspect="1" noChangeArrowheads="1"/>
          </p:cNvPicPr>
          <p:nvPr/>
        </p:nvPicPr>
        <p:blipFill>
          <a:blip r:embed="rId2" cstate="print"/>
          <a:srcRect/>
          <a:stretch>
            <a:fillRect/>
          </a:stretch>
        </p:blipFill>
        <p:spPr bwMode="auto">
          <a:xfrm>
            <a:off x="3861068" y="0"/>
            <a:ext cx="5286380" cy="6858000"/>
          </a:xfrm>
          <a:prstGeom prst="rect">
            <a:avLst/>
          </a:prstGeom>
          <a:noFill/>
        </p:spPr>
      </p:pic>
    </p:spTree>
    <p:extLst>
      <p:ext uri="{BB962C8B-B14F-4D97-AF65-F5344CB8AC3E}">
        <p14:creationId xmlns:p14="http://schemas.microsoft.com/office/powerpoint/2010/main" val="2447046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357818" y="0"/>
            <a:ext cx="3786182" cy="6858000"/>
          </a:xfrm>
        </p:spPr>
        <p:txBody>
          <a:bodyPr>
            <a:normAutofit fontScale="85000" lnSpcReduction="20000"/>
          </a:bodyPr>
          <a:lstStyle/>
          <a:p>
            <a:pPr>
              <a:lnSpc>
                <a:spcPct val="115000"/>
              </a:lnSpc>
              <a:spcAft>
                <a:spcPts val="0"/>
              </a:spcAft>
            </a:pPr>
            <a:r>
              <a:rPr lang="ru-RU" dirty="0" smtClean="0">
                <a:latin typeface="Arial CYR"/>
                <a:ea typeface="Times New Roman"/>
                <a:cs typeface="Times New Roman"/>
              </a:rPr>
              <a:t> В Нижегородской области художественная обработка металла была   широко распространена уже в XVII в., в том числе и техника филиграни или скани. Эти традиции возродили </a:t>
            </a:r>
            <a:r>
              <a:rPr lang="ru-RU" dirty="0" err="1" smtClean="0">
                <a:latin typeface="Arial CYR"/>
                <a:ea typeface="Times New Roman"/>
                <a:cs typeface="Times New Roman"/>
              </a:rPr>
              <a:t>казаковские</a:t>
            </a:r>
            <a:r>
              <a:rPr lang="ru-RU" dirty="0" smtClean="0">
                <a:latin typeface="Arial CYR"/>
                <a:ea typeface="Times New Roman"/>
                <a:cs typeface="Times New Roman"/>
              </a:rPr>
              <a:t> мастера и продолжают их    более 60 лет. В 1939 г. мастера артели по обработке металла изготовили первый </a:t>
            </a:r>
            <a:r>
              <a:rPr lang="ru-RU" dirty="0" err="1" smtClean="0">
                <a:latin typeface="Arial CYR"/>
                <a:ea typeface="Times New Roman"/>
                <a:cs typeface="Times New Roman"/>
              </a:rPr>
              <a:t>сканый</a:t>
            </a:r>
            <a:r>
              <a:rPr lang="ru-RU" dirty="0" smtClean="0">
                <a:latin typeface="Arial CYR"/>
                <a:ea typeface="Times New Roman"/>
                <a:cs typeface="Times New Roman"/>
              </a:rPr>
              <a:t> подстаканник. В годы войны плели офицерские погоны или звездочки для них, делали портсигары.</a:t>
            </a:r>
            <a:endParaRPr lang="ru-RU" dirty="0" smtClean="0">
              <a:ea typeface="Times New Roman"/>
              <a:cs typeface="Times New Roman"/>
            </a:endParaRPr>
          </a:p>
          <a:p>
            <a:pPr>
              <a:lnSpc>
                <a:spcPct val="115000"/>
              </a:lnSpc>
              <a:spcAft>
                <a:spcPts val="0"/>
              </a:spcAft>
            </a:pPr>
            <a:endParaRPr lang="ru-RU" dirty="0"/>
          </a:p>
        </p:txBody>
      </p:sp>
      <p:pic>
        <p:nvPicPr>
          <p:cNvPr id="3074" name="Picture 2" descr="C:\Documents and Settings\Admin\Рабочий стол\Cергей Ашифин\4233.gif"/>
          <p:cNvPicPr>
            <a:picLocks noChangeAspect="1" noChangeArrowheads="1"/>
          </p:cNvPicPr>
          <p:nvPr/>
        </p:nvPicPr>
        <p:blipFill>
          <a:blip r:embed="rId3" cstate="print"/>
          <a:srcRect/>
          <a:stretch>
            <a:fillRect/>
          </a:stretch>
        </p:blipFill>
        <p:spPr bwMode="auto">
          <a:xfrm>
            <a:off x="0" y="0"/>
            <a:ext cx="5643570" cy="68580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Рабочий стол\Cергей Ашифин\vaza_ariya_s-23_3200_rub.jpg"/>
          <p:cNvPicPr>
            <a:picLocks noChangeAspect="1" noChangeArrowheads="1"/>
          </p:cNvPicPr>
          <p:nvPr/>
        </p:nvPicPr>
        <p:blipFill rotWithShape="1">
          <a:blip r:embed="rId3" cstate="print"/>
          <a:srcRect t="21599" b="18197"/>
          <a:stretch/>
        </p:blipFill>
        <p:spPr bwMode="auto">
          <a:xfrm>
            <a:off x="971599" y="2780928"/>
            <a:ext cx="6626495" cy="3672408"/>
          </a:xfrm>
          <a:prstGeom prst="rect">
            <a:avLst/>
          </a:prstGeom>
          <a:noFill/>
        </p:spPr>
      </p:pic>
      <p:sp>
        <p:nvSpPr>
          <p:cNvPr id="2" name="Прямоугольник 1"/>
          <p:cNvSpPr/>
          <p:nvPr/>
        </p:nvSpPr>
        <p:spPr>
          <a:xfrm>
            <a:off x="179512" y="116632"/>
            <a:ext cx="8388424" cy="2322174"/>
          </a:xfrm>
          <a:prstGeom prst="rect">
            <a:avLst/>
          </a:prstGeom>
        </p:spPr>
        <p:txBody>
          <a:bodyPr wrap="square">
            <a:spAutoFit/>
          </a:bodyPr>
          <a:lstStyle/>
          <a:p>
            <a:pPr algn="just">
              <a:lnSpc>
                <a:spcPct val="115000"/>
              </a:lnSpc>
              <a:spcAft>
                <a:spcPts val="0"/>
              </a:spcAft>
            </a:pPr>
            <a:r>
              <a:rPr lang="ru-RU" dirty="0">
                <a:latin typeface="Arial CYR"/>
                <a:ea typeface="Times New Roman"/>
                <a:cs typeface="Times New Roman"/>
              </a:rPr>
              <a:t>В настоящее время в ассортименте промысла более 200 наименований изделий: подстаканники, вазы, </a:t>
            </a:r>
            <a:r>
              <a:rPr lang="ru-RU" dirty="0" err="1">
                <a:latin typeface="Arial CYR"/>
                <a:ea typeface="Times New Roman"/>
                <a:cs typeface="Times New Roman"/>
              </a:rPr>
              <a:t>конфетницы</a:t>
            </a:r>
            <a:r>
              <a:rPr lang="ru-RU" dirty="0">
                <a:latin typeface="Arial CYR"/>
                <a:ea typeface="Times New Roman"/>
                <a:cs typeface="Times New Roman"/>
              </a:rPr>
              <a:t>, шкатулки, чайные ложки, изделия спортивного назначения (кубки, медали, значки), женские украшения. В последние годы освоено производство церковной утвари: лампад различной формы, окладов для икон, крестов, панагий. Предприятие сотрудничает с </a:t>
            </a:r>
            <a:r>
              <a:rPr lang="ru-RU" dirty="0" err="1">
                <a:latin typeface="Arial CYR"/>
                <a:ea typeface="Times New Roman"/>
                <a:cs typeface="Times New Roman"/>
              </a:rPr>
              <a:t>Дивеевским</a:t>
            </a:r>
            <a:r>
              <a:rPr lang="ru-RU" dirty="0">
                <a:latin typeface="Arial CYR"/>
                <a:ea typeface="Times New Roman"/>
                <a:cs typeface="Times New Roman"/>
              </a:rPr>
              <a:t> и Свято-Даниловским монастырями, Троице-Сергиевой лаврой, храмами Санкт-Петербурга. </a:t>
            </a:r>
            <a:endParaRPr lang="ru-RU"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2000" fill="hold"/>
                                        <p:tgtEl>
                                          <p:spTgt spid="40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4098"/>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4098"/>
                                        </p:tgtEl>
                                        <p:attrNameLst>
                                          <p:attrName>ppt_y</p:attrName>
                                        </p:attrNameLst>
                                      </p:cBhvr>
                                      <p:tavLst>
                                        <p:tav tm="0">
                                          <p:val>
                                            <p:strVal val="#ppt_y"/>
                                          </p:val>
                                        </p:tav>
                                        <p:tav tm="100000">
                                          <p:val>
                                            <p:strVal val="#ppt_y"/>
                                          </p:val>
                                        </p:tav>
                                      </p:tavLst>
                                    </p:anim>
                                    <p:animEffect transition="in" filter="fade">
                                      <p:cBhvr>
                                        <p:cTn id="1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Documents and Settings\Admin\Рабочий стол\Cергей Ашифин\4832725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770" decel="100000"/>
                                        <p:tgtEl>
                                          <p:spTgt spid="6147"/>
                                        </p:tgtEl>
                                      </p:cBhvr>
                                    </p:animEffect>
                                    <p:animScale>
                                      <p:cBhvr>
                                        <p:cTn id="8" dur="770" decel="100000"/>
                                        <p:tgtEl>
                                          <p:spTgt spid="6147"/>
                                        </p:tgtEl>
                                      </p:cBhvr>
                                      <p:from x="10000" y="10000"/>
                                      <p:to x="200000" y="450000"/>
                                    </p:animScale>
                                    <p:animScale>
                                      <p:cBhvr>
                                        <p:cTn id="9" dur="1230" accel="100000" fill="hold">
                                          <p:stCondLst>
                                            <p:cond delay="770"/>
                                          </p:stCondLst>
                                        </p:cTn>
                                        <p:tgtEl>
                                          <p:spTgt spid="6147"/>
                                        </p:tgtEl>
                                      </p:cBhvr>
                                      <p:from x="200000" y="450000"/>
                                      <p:to x="100000" y="100000"/>
                                    </p:animScale>
                                    <p:set>
                                      <p:cBhvr>
                                        <p:cTn id="10" dur="770" fill="hold"/>
                                        <p:tgtEl>
                                          <p:spTgt spid="6147"/>
                                        </p:tgtEl>
                                        <p:attrNameLst>
                                          <p:attrName>ppt_x</p:attrName>
                                        </p:attrNameLst>
                                      </p:cBhvr>
                                      <p:to>
                                        <p:strVal val="(0.5)"/>
                                      </p:to>
                                    </p:set>
                                    <p:anim from="(0.5)" to="(#ppt_x)" calcmode="lin" valueType="num">
                                      <p:cBhvr>
                                        <p:cTn id="11" dur="1230" accel="100000" fill="hold">
                                          <p:stCondLst>
                                            <p:cond delay="770"/>
                                          </p:stCondLst>
                                        </p:cTn>
                                        <p:tgtEl>
                                          <p:spTgt spid="6147"/>
                                        </p:tgtEl>
                                        <p:attrNameLst>
                                          <p:attrName>ppt_x</p:attrName>
                                        </p:attrNameLst>
                                      </p:cBhvr>
                                    </p:anim>
                                    <p:set>
                                      <p:cBhvr>
                                        <p:cTn id="12" dur="770" fill="hold"/>
                                        <p:tgtEl>
                                          <p:spTgt spid="6147"/>
                                        </p:tgtEl>
                                        <p:attrNameLst>
                                          <p:attrName>ppt_y</p:attrName>
                                        </p:attrNameLst>
                                      </p:cBhvr>
                                      <p:to>
                                        <p:strVal val="(#ppt_y+0.4)"/>
                                      </p:to>
                                    </p:set>
                                    <p:anim from="(#ppt_y+0.4)" to="(#ppt_y)" calcmode="lin" valueType="num">
                                      <p:cBhvr>
                                        <p:cTn id="13" dur="1230" accel="100000" fill="hold">
                                          <p:stCondLst>
                                            <p:cond delay="770"/>
                                          </p:stCondLst>
                                        </p:cTn>
                                        <p:tgtEl>
                                          <p:spTgt spid="614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Рабочий стол\Cергей Ашифин\San_bo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80">
                                          <p:stCondLst>
                                            <p:cond delay="0"/>
                                          </p:stCondLst>
                                        </p:cTn>
                                        <p:tgtEl>
                                          <p:spTgt spid="7170"/>
                                        </p:tgtEl>
                                      </p:cBhvr>
                                    </p:animEffect>
                                    <p:anim calcmode="lin" valueType="num">
                                      <p:cBhvr>
                                        <p:cTn id="8"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0"/>
                                        </p:tgtEl>
                                      </p:cBhvr>
                                      <p:to x="100000" y="60000"/>
                                    </p:animScale>
                                    <p:animScale>
                                      <p:cBhvr>
                                        <p:cTn id="14" dur="166" decel="50000">
                                          <p:stCondLst>
                                            <p:cond delay="676"/>
                                          </p:stCondLst>
                                        </p:cTn>
                                        <p:tgtEl>
                                          <p:spTgt spid="7170"/>
                                        </p:tgtEl>
                                      </p:cBhvr>
                                      <p:to x="100000" y="100000"/>
                                    </p:animScale>
                                    <p:animScale>
                                      <p:cBhvr>
                                        <p:cTn id="15" dur="26">
                                          <p:stCondLst>
                                            <p:cond delay="1312"/>
                                          </p:stCondLst>
                                        </p:cTn>
                                        <p:tgtEl>
                                          <p:spTgt spid="7170"/>
                                        </p:tgtEl>
                                      </p:cBhvr>
                                      <p:to x="100000" y="80000"/>
                                    </p:animScale>
                                    <p:animScale>
                                      <p:cBhvr>
                                        <p:cTn id="16" dur="166" decel="50000">
                                          <p:stCondLst>
                                            <p:cond delay="1338"/>
                                          </p:stCondLst>
                                        </p:cTn>
                                        <p:tgtEl>
                                          <p:spTgt spid="7170"/>
                                        </p:tgtEl>
                                      </p:cBhvr>
                                      <p:to x="100000" y="100000"/>
                                    </p:animScale>
                                    <p:animScale>
                                      <p:cBhvr>
                                        <p:cTn id="17" dur="26">
                                          <p:stCondLst>
                                            <p:cond delay="1642"/>
                                          </p:stCondLst>
                                        </p:cTn>
                                        <p:tgtEl>
                                          <p:spTgt spid="7170"/>
                                        </p:tgtEl>
                                      </p:cBhvr>
                                      <p:to x="100000" y="90000"/>
                                    </p:animScale>
                                    <p:animScale>
                                      <p:cBhvr>
                                        <p:cTn id="18" dur="166" decel="50000">
                                          <p:stCondLst>
                                            <p:cond delay="1668"/>
                                          </p:stCondLst>
                                        </p:cTn>
                                        <p:tgtEl>
                                          <p:spTgt spid="7170"/>
                                        </p:tgtEl>
                                      </p:cBhvr>
                                      <p:to x="100000" y="100000"/>
                                    </p:animScale>
                                    <p:animScale>
                                      <p:cBhvr>
                                        <p:cTn id="19" dur="26">
                                          <p:stCondLst>
                                            <p:cond delay="1808"/>
                                          </p:stCondLst>
                                        </p:cTn>
                                        <p:tgtEl>
                                          <p:spTgt spid="7170"/>
                                        </p:tgtEl>
                                      </p:cBhvr>
                                      <p:to x="100000" y="95000"/>
                                    </p:animScale>
                                    <p:animScale>
                                      <p:cBhvr>
                                        <p:cTn id="20" dur="166" decel="50000">
                                          <p:stCondLst>
                                            <p:cond delay="1834"/>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Admin\Рабочий стол\Cергей Ашифин\155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Admin\Рабочий стол\Cергей Ашифин\kazakovskaya-filigran-3.jpg"/>
          <p:cNvPicPr>
            <a:picLocks noChangeAspect="1" noChangeArrowheads="1"/>
          </p:cNvPicPr>
          <p:nvPr/>
        </p:nvPicPr>
        <p:blipFill>
          <a:blip r:embed="rId3" cstate="print"/>
          <a:srcRect/>
          <a:stretch>
            <a:fillRect/>
          </a:stretch>
        </p:blipFill>
        <p:spPr bwMode="auto">
          <a:xfrm>
            <a:off x="0" y="0"/>
            <a:ext cx="4572000" cy="6858000"/>
          </a:xfrm>
          <a:prstGeom prst="rect">
            <a:avLst/>
          </a:prstGeom>
          <a:noFill/>
        </p:spPr>
      </p:pic>
      <p:pic>
        <p:nvPicPr>
          <p:cNvPr id="9219" name="Picture 3" descr="C:\Documents and Settings\Admin\Рабочий стол\Cергей Ашифин\96.4.samovar_big.jpg"/>
          <p:cNvPicPr>
            <a:picLocks noChangeAspect="1" noChangeArrowheads="1"/>
          </p:cNvPicPr>
          <p:nvPr/>
        </p:nvPicPr>
        <p:blipFill>
          <a:blip r:embed="rId4" cstate="print"/>
          <a:srcRect l="16327" r="17108"/>
          <a:stretch>
            <a:fillRect/>
          </a:stretch>
        </p:blipFill>
        <p:spPr bwMode="auto">
          <a:xfrm>
            <a:off x="4572000" y="0"/>
            <a:ext cx="4572000" cy="68310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arn(inHorizontal)">
                                      <p:cBhvr>
                                        <p:cTn id="12"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0.9|1.9|0.9"/>
</p:tagLst>
</file>

<file path=ppt/tags/tag3.xml><?xml version="1.0" encoding="utf-8"?>
<p:tagLst xmlns:a="http://schemas.openxmlformats.org/drawingml/2006/main" xmlns:r="http://schemas.openxmlformats.org/officeDocument/2006/relationships" xmlns:p="http://schemas.openxmlformats.org/presentationml/2006/main">
  <p:tag name="TIMING" val="|1.2|2.3|5.1"/>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ags/tag5.xml><?xml version="1.0" encoding="utf-8"?>
<p:tagLst xmlns:a="http://schemas.openxmlformats.org/drawingml/2006/main" xmlns:r="http://schemas.openxmlformats.org/officeDocument/2006/relationships" xmlns:p="http://schemas.openxmlformats.org/presentationml/2006/main">
  <p:tag name="TIMING" val="|1.7"/>
</p:tagLst>
</file>

<file path=ppt/tags/tag6.xml><?xml version="1.0" encoding="utf-8"?>
<p:tagLst xmlns:a="http://schemas.openxmlformats.org/drawingml/2006/main" xmlns:r="http://schemas.openxmlformats.org/officeDocument/2006/relationships" xmlns:p="http://schemas.openxmlformats.org/presentationml/2006/main">
  <p:tag name="TIMING" val="|0.4|1.7"/>
</p:tagLst>
</file>

<file path=ppt/tags/tag7.xml><?xml version="1.0" encoding="utf-8"?>
<p:tagLst xmlns:a="http://schemas.openxmlformats.org/drawingml/2006/main" xmlns:r="http://schemas.openxmlformats.org/officeDocument/2006/relationships" xmlns:p="http://schemas.openxmlformats.org/presentationml/2006/main">
  <p:tag name="TIMING" val="|0.4|1.5"/>
</p:tagLst>
</file>

<file path=ppt/tags/tag8.xml><?xml version="1.0" encoding="utf-8"?>
<p:tagLst xmlns:a="http://schemas.openxmlformats.org/drawingml/2006/main" xmlns:r="http://schemas.openxmlformats.org/officeDocument/2006/relationships" xmlns:p="http://schemas.openxmlformats.org/presentationml/2006/main">
  <p:tag name="TIMING" val="|1|2.7"/>
</p:tagLst>
</file>

<file path=ppt/tags/tag9.xml><?xml version="1.0" encoding="utf-8"?>
<p:tagLst xmlns:a="http://schemas.openxmlformats.org/drawingml/2006/main" xmlns:r="http://schemas.openxmlformats.org/officeDocument/2006/relationships" xmlns:p="http://schemas.openxmlformats.org/presentationml/2006/main">
  <p:tag name="TIMING" val="|0.6|4.3|2.5|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TotalTime>
  <Words>212</Words>
  <Application>Microsoft Office PowerPoint</Application>
  <PresentationFormat>Экран (4:3)</PresentationFormat>
  <Paragraphs>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shcool</cp:lastModifiedBy>
  <cp:revision>5</cp:revision>
  <dcterms:modified xsi:type="dcterms:W3CDTF">2012-03-23T09:16:29Z</dcterms:modified>
</cp:coreProperties>
</file>