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3" r:id="rId3"/>
    <p:sldId id="271" r:id="rId4"/>
    <p:sldId id="257" r:id="rId5"/>
    <p:sldId id="273" r:id="rId6"/>
    <p:sldId id="274" r:id="rId7"/>
    <p:sldId id="277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18846F8-C99E-49E6-89F9-1588DF04F54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C14EFA-57FC-4166-ADE6-DA473F4D75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dissolve/>
    <p:sndAc>
      <p:stSnd>
        <p:snd r:embed="rId13" name="chimes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674794" cy="3295654"/>
          </a:xfrm>
          <a:ln/>
        </p:spPr>
        <p:style>
          <a:lnRef idx="0">
            <a:schemeClr val="accent5"/>
          </a:lnRef>
          <a:fillRef idx="1002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sz="6600" b="1" dirty="0" smtClean="0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Иконография образа Спасителя</a:t>
            </a:r>
            <a:endParaRPr lang="ru-RU" sz="6600" b="1" dirty="0"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 Благое Молчание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429124" y="1447800"/>
            <a:ext cx="4504564" cy="4800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 smtClean="0"/>
              <a:t>Это изображение Христа до Его прихода к людям.</a:t>
            </a:r>
          </a:p>
          <a:p>
            <a:pPr algn="just"/>
            <a:r>
              <a:rPr lang="ru-RU" sz="2400" dirty="0" smtClean="0"/>
              <a:t>Изображается в ангельском чине как юноша в белой </a:t>
            </a:r>
            <a:r>
              <a:rPr lang="ru-RU" sz="2400" dirty="0" err="1" smtClean="0"/>
              <a:t>долматике</a:t>
            </a:r>
            <a:r>
              <a:rPr lang="ru-RU" sz="2400" dirty="0" smtClean="0"/>
              <a:t> ( мантии ) с широкими рукавами.</a:t>
            </a:r>
          </a:p>
          <a:p>
            <a:pPr algn="just"/>
            <a:r>
              <a:rPr lang="ru-RU" sz="2400" dirty="0" smtClean="0"/>
              <a:t>Руки Его сложены и прижаты к груди, за спиной опущенные крылья</a:t>
            </a:r>
          </a:p>
          <a:p>
            <a:pPr algn="just"/>
            <a:r>
              <a:rPr lang="ru-RU" sz="2400" dirty="0" smtClean="0"/>
              <a:t>Икона передает ангельский образ Сына Божьего – Христа до воплощения, Ангела Великого Света.</a:t>
            </a:r>
          </a:p>
          <a:p>
            <a:pPr algn="just"/>
            <a:r>
              <a:rPr lang="ru-RU" sz="2400" dirty="0" smtClean="0"/>
              <a:t>В нимбе вместо креста пишется восьмиконечная звезда, образованная двумя квадратами.</a:t>
            </a:r>
            <a:endParaRPr lang="ru-RU" sz="2400" dirty="0"/>
          </a:p>
        </p:txBody>
      </p:sp>
      <p:pic>
        <p:nvPicPr>
          <p:cNvPr id="4" name="Содержимое 5" descr="00074ch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1428736"/>
            <a:ext cx="3393316" cy="4968000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642919"/>
            <a:ext cx="4471990" cy="47149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000" dirty="0" smtClean="0"/>
              <a:t>Вся иконография Спасителя строится на основополагающем понятии </a:t>
            </a:r>
            <a:r>
              <a:rPr lang="ru-RU" sz="3000" dirty="0" err="1" smtClean="0"/>
              <a:t>Боговоплощения</a:t>
            </a:r>
            <a:r>
              <a:rPr lang="ru-RU" sz="3000" dirty="0" smtClean="0"/>
              <a:t>:</a:t>
            </a:r>
          </a:p>
          <a:p>
            <a:pPr algn="just">
              <a:buNone/>
            </a:pPr>
            <a:r>
              <a:rPr lang="ru-RU" sz="3000" dirty="0" smtClean="0"/>
              <a:t>Бог-Творец вселенной, создатель всего материального и духовного мира,- Сам нисходит к сотворенным Им людям для избавления их из плена греха, чтобы каждый человек мог наследовать жизнь вечную и стать достойным сотворчества с Богом в обновленном и преображённом мире.</a:t>
            </a:r>
          </a:p>
          <a:p>
            <a:endParaRPr lang="ru-RU" dirty="0"/>
          </a:p>
        </p:txBody>
      </p:sp>
      <p:pic>
        <p:nvPicPr>
          <p:cNvPr id="1026" name="Picture 2" descr="http://upload.wikimedia.org/wikipedia/commons/4/4e/Iisus_Hristos_Ri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571480"/>
            <a:ext cx="3357586" cy="471490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5715016"/>
            <a:ext cx="3286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Одно из первых изображений Иисуса Христа с </a:t>
            </a:r>
            <a:r>
              <a:rPr lang="ru-RU" sz="1400" dirty="0" smtClean="0"/>
              <a:t>нимбом</a:t>
            </a:r>
            <a:r>
              <a:rPr lang="en-US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ОСНОВНЫЕ ПОСТОЯННЫЕ ЭЛЕМЕНТЫ ИКОНОГРАФИИ СПАСИТЕЛЯ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900" dirty="0" smtClean="0"/>
              <a:t>НИМБ-символ святости, имеет вписанный крест, образуемый девятью линиями.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900" dirty="0" smtClean="0"/>
              <a:t>КРЕСТ, вписанный в нимб Христа, имеет надпись из трёх букв: </a:t>
            </a:r>
            <a:r>
              <a:rPr lang="en-US" sz="1900" dirty="0" smtClean="0"/>
              <a:t>O W H</a:t>
            </a:r>
            <a:r>
              <a:rPr lang="ru-RU" sz="1900" dirty="0" smtClean="0"/>
              <a:t>, что значит «сущий», «истинно существующий».</a:t>
            </a:r>
          </a:p>
          <a:p>
            <a:pPr algn="just">
              <a:buFont typeface="Wingdings" pitchFamily="2" charset="2"/>
              <a:buChar char="v"/>
            </a:pPr>
            <a:r>
              <a:rPr lang="en-US" sz="1900" dirty="0" smtClean="0"/>
              <a:t>IC XC- </a:t>
            </a:r>
            <a:r>
              <a:rPr lang="ru-RU" sz="1900" dirty="0" smtClean="0"/>
              <a:t>надпись указывает на то, что на иконе изображен Иисус Христос.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900" dirty="0" smtClean="0"/>
              <a:t>Одеяние Спасителя характерно для </a:t>
            </a:r>
            <a:r>
              <a:rPr lang="en-US" sz="1900" dirty="0" smtClean="0"/>
              <a:t>I</a:t>
            </a:r>
            <a:r>
              <a:rPr lang="ru-RU" sz="1900" dirty="0" smtClean="0"/>
              <a:t> века н.э. – хитон и </a:t>
            </a:r>
            <a:r>
              <a:rPr lang="ru-RU" sz="1900" dirty="0" err="1" smtClean="0"/>
              <a:t>гиматий</a:t>
            </a:r>
            <a:r>
              <a:rPr lang="ru-RU" sz="1900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900" dirty="0" smtClean="0"/>
              <a:t>Красный цвет хитона – символ мученичества и знак царского </a:t>
            </a:r>
            <a:r>
              <a:rPr lang="ru-RU" sz="1900" dirty="0" smtClean="0"/>
              <a:t>достоинства</a:t>
            </a:r>
            <a:endParaRPr lang="en-US" sz="19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1900" dirty="0" smtClean="0"/>
              <a:t>Синий цвет – принадлежность небесным сферам, чистота и непорочность</a:t>
            </a:r>
          </a:p>
          <a:p>
            <a:pPr algn="just">
              <a:buFont typeface="Wingdings" pitchFamily="2" charset="2"/>
              <a:buChar char="v"/>
            </a:pPr>
            <a:r>
              <a:rPr lang="ru-RU" sz="1900" dirty="0" smtClean="0"/>
              <a:t>Сочетание синего и красного цветов – соединение двух природ Богочеловека, </a:t>
            </a:r>
            <a:r>
              <a:rPr lang="ru-RU" sz="1900" dirty="0" err="1" smtClean="0"/>
              <a:t>тварного</a:t>
            </a:r>
            <a:r>
              <a:rPr lang="ru-RU" sz="1900" dirty="0" smtClean="0"/>
              <a:t> и </a:t>
            </a:r>
            <a:r>
              <a:rPr lang="ru-RU" sz="1900" dirty="0" err="1" smtClean="0"/>
              <a:t>нетварного</a:t>
            </a:r>
            <a:r>
              <a:rPr lang="ru-RU" sz="1900" dirty="0" smtClean="0"/>
              <a:t> мира.</a:t>
            </a:r>
          </a:p>
          <a:p>
            <a:pPr algn="just">
              <a:buFont typeface="Wingdings" pitchFamily="2" charset="2"/>
              <a:buChar char="v"/>
            </a:pPr>
            <a:r>
              <a:rPr lang="ru-RU" sz="1900" dirty="0" err="1" smtClean="0"/>
              <a:t>Клавий</a:t>
            </a:r>
            <a:r>
              <a:rPr lang="ru-RU" sz="1900" dirty="0" smtClean="0"/>
              <a:t> ( или клав) на правом плече хитона Спасителя – отличительный знак одежды римских граждан  - на иконе является:  </a:t>
            </a:r>
          </a:p>
          <a:p>
            <a:pPr marL="521208" indent="-457200" algn="just">
              <a:buAutoNum type="arabicParenR"/>
            </a:pPr>
            <a:r>
              <a:rPr lang="ru-RU" sz="1900" dirty="0" smtClean="0"/>
              <a:t>Символом чистоты и совершенством человеческой природы Христа; </a:t>
            </a:r>
            <a:endParaRPr lang="en-US" sz="1900" dirty="0" smtClean="0"/>
          </a:p>
          <a:p>
            <a:pPr marL="521208" indent="-457200" algn="just">
              <a:buAutoNum type="arabicParenR"/>
            </a:pPr>
            <a:r>
              <a:rPr lang="ru-RU" sz="1900" dirty="0" smtClean="0"/>
              <a:t>знаком особой мессианской роли Спасителя</a:t>
            </a:r>
            <a:r>
              <a:rPr lang="en-US" sz="1900" dirty="0" smtClean="0"/>
              <a:t>.</a:t>
            </a:r>
            <a:endParaRPr lang="ru-RU" sz="1900" dirty="0" smtClean="0"/>
          </a:p>
          <a:p>
            <a:pPr algn="just">
              <a:buFont typeface="Wingdings" pitchFamily="2" charset="2"/>
              <a:buChar char="v"/>
            </a:pPr>
            <a:endParaRPr lang="ru-RU" sz="2000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Иконографические типы образа Спасителя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85926"/>
            <a:ext cx="7498080" cy="4462474"/>
          </a:xfrm>
        </p:spPr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ru-RU" sz="2800" dirty="0" smtClean="0"/>
              <a:t>СПАС НЕРУКОТВОРНЫЙ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800" dirty="0" smtClean="0"/>
              <a:t>СПАС </a:t>
            </a:r>
            <a:r>
              <a:rPr lang="ru-RU" sz="2800" dirty="0" smtClean="0"/>
              <a:t>ВСЕДЕРЖИТЕЛЬ</a:t>
            </a:r>
            <a:endParaRPr lang="ru-RU" sz="2800" dirty="0" smtClean="0"/>
          </a:p>
          <a:p>
            <a:pPr marL="578358" indent="-514350">
              <a:buFont typeface="+mj-lt"/>
              <a:buAutoNum type="arabicPeriod"/>
            </a:pPr>
            <a:r>
              <a:rPr lang="ru-RU" sz="2800" dirty="0" smtClean="0"/>
              <a:t>СПАС НА ПРЕСТОЛЕ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800" dirty="0" smtClean="0"/>
              <a:t>СПАС В СИЛАХ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800" dirty="0" smtClean="0"/>
              <a:t>СПАС ЭММАНУИЛ</a:t>
            </a:r>
          </a:p>
          <a:p>
            <a:pPr marL="578358" indent="-514350">
              <a:buFont typeface="+mj-lt"/>
              <a:buAutoNum type="arabicPeriod"/>
            </a:pPr>
            <a:r>
              <a:rPr lang="ru-RU" sz="2800" dirty="0" smtClean="0"/>
              <a:t>СПАС БЛАГОЕ МОЛЧАНИЕ</a:t>
            </a:r>
            <a:endParaRPr lang="ru-RU" sz="2800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 НЕРУКОТВОРНЫЙ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1447800"/>
            <a:ext cx="4290250" cy="48006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800" dirty="0" smtClean="0"/>
              <a:t>Лик Иисуса Христа – лик человека средних лет с тонкими одухотворенными чертами, с бородой, разделенной надвое,  с длинными вьющимися на концах волосами и с прямым пробором.</a:t>
            </a:r>
          </a:p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Существует два вида изображений Нерукотворного образа: Спас на убрусе и Спас на </a:t>
            </a:r>
            <a:r>
              <a:rPr lang="ru-RU" sz="2800" dirty="0" err="1" smtClean="0"/>
              <a:t>чрепии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Содержимое 7" descr="15513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1428736"/>
            <a:ext cx="3513511" cy="4680000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СПАС </a:t>
            </a:r>
            <a:r>
              <a:rPr lang="ru-RU" dirty="0" smtClean="0"/>
              <a:t>ВСЕДЕРЖИТЕЛЬ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429124" y="1447800"/>
            <a:ext cx="4504564" cy="4800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 smtClean="0"/>
              <a:t>Христос облачен в </a:t>
            </a:r>
            <a:r>
              <a:rPr lang="ru-RU" sz="2400" dirty="0" err="1" smtClean="0"/>
              <a:t>гиматий</a:t>
            </a:r>
            <a:r>
              <a:rPr lang="ru-RU" sz="2400" dirty="0" smtClean="0"/>
              <a:t> и хитон</a:t>
            </a:r>
          </a:p>
          <a:p>
            <a:pPr algn="just"/>
            <a:r>
              <a:rPr lang="ru-RU" sz="2400" dirty="0" smtClean="0"/>
              <a:t>Возраст проповедничества</a:t>
            </a:r>
          </a:p>
          <a:p>
            <a:pPr algn="just"/>
            <a:r>
              <a:rPr lang="ru-RU" sz="2400" dirty="0" smtClean="0"/>
              <a:t>Правая рука благословляет, левая поддерживает закрытое или раскрытое Евангелие.</a:t>
            </a:r>
          </a:p>
          <a:p>
            <a:pPr algn="just"/>
            <a:r>
              <a:rPr lang="ru-RU" sz="2400" dirty="0" smtClean="0"/>
              <a:t>Раскрытая книга  - открытое учение Христа о спасении, обязательно имеет цитату из Библии.</a:t>
            </a:r>
          </a:p>
          <a:p>
            <a:pPr algn="just"/>
            <a:r>
              <a:rPr lang="ru-RU" sz="2400" dirty="0" smtClean="0"/>
              <a:t>Закрытая книга – Книга Жизни, в которую вписаны имена спасенных людей ( книга за семью печатями)</a:t>
            </a:r>
          </a:p>
          <a:p>
            <a:pPr algn="just"/>
            <a:r>
              <a:rPr lang="ru-RU" sz="2400" dirty="0" smtClean="0"/>
              <a:t>Изображение Спасителя может быть в полный рост, поясным и </a:t>
            </a:r>
            <a:r>
              <a:rPr lang="ru-RU" sz="2400" dirty="0" err="1" smtClean="0"/>
              <a:t>огрудным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Содержимое 5" descr="0_c9ed_6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1285860"/>
            <a:ext cx="3457071" cy="5220000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498080" cy="1143000"/>
          </a:xfrm>
        </p:spPr>
        <p:txBody>
          <a:bodyPr/>
          <a:lstStyle/>
          <a:p>
            <a:pPr algn="ctr"/>
            <a:r>
              <a:rPr lang="ru-RU" dirty="0" smtClean="0"/>
              <a:t>Спас на престоле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857752" y="1447800"/>
            <a:ext cx="4075936" cy="4800600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Спаситель предстаёт как Царь царей и грозный Судия, восседающий на престоле</a:t>
            </a:r>
          </a:p>
          <a:p>
            <a:r>
              <a:rPr lang="ru-RU" sz="2800" dirty="0" smtClean="0"/>
              <a:t>Обязателен благословляющий жест правой руки и присутствие книги или свитка.</a:t>
            </a:r>
          </a:p>
          <a:p>
            <a:r>
              <a:rPr lang="ru-RU" sz="2800" dirty="0" smtClean="0"/>
              <a:t>Престол – символ царственной власти и символ Вселенной, символ всего видимого и невидимого мира.</a:t>
            </a:r>
          </a:p>
          <a:p>
            <a:r>
              <a:rPr lang="ru-RU" sz="2800" dirty="0" smtClean="0"/>
              <a:t>Фигура Спасителя может быть одиночной и с ангелами и святыми.</a:t>
            </a:r>
            <a:endParaRPr lang="ru-RU" sz="2800" dirty="0"/>
          </a:p>
        </p:txBody>
      </p:sp>
      <p:pic>
        <p:nvPicPr>
          <p:cNvPr id="4" name="Содержимое 4" descr="92770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28" y="1357298"/>
            <a:ext cx="3357586" cy="5000660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Спас в силах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429124" y="1142984"/>
            <a:ext cx="4257676" cy="5357850"/>
          </a:xfrm>
        </p:spPr>
        <p:txBody>
          <a:bodyPr>
            <a:normAutofit fontScale="62500" lnSpcReduction="20000"/>
          </a:bodyPr>
          <a:lstStyle/>
          <a:p>
            <a:r>
              <a:rPr lang="ru-RU" sz="3000" dirty="0" smtClean="0"/>
              <a:t>Поверх красного квадрата – синий овал</a:t>
            </a:r>
          </a:p>
          <a:p>
            <a:r>
              <a:rPr lang="ru-RU" sz="3000" dirty="0" smtClean="0"/>
              <a:t>Христос изображен на фоне красного квадрата с вытянутыми концами(квадрат –символ земли).</a:t>
            </a:r>
          </a:p>
          <a:p>
            <a:r>
              <a:rPr lang="ru-RU" sz="3000" dirty="0" smtClean="0"/>
              <a:t>По концам квадрата изображения ангела, льва, тельца и орла ( символы евангелистов Матфея, Марка, Луки и Иоанна).</a:t>
            </a:r>
          </a:p>
          <a:p>
            <a:r>
              <a:rPr lang="ru-RU" sz="3000" dirty="0" smtClean="0"/>
              <a:t>Поверх красного квадрата написан синий овал – мир духовный. В синем овале изображены  ангелы- силы небесные.</a:t>
            </a:r>
          </a:p>
          <a:p>
            <a:r>
              <a:rPr lang="ru-RU" sz="3000" dirty="0" smtClean="0"/>
              <a:t>Поверх синего овала – красный ромб ( символ мира невидимого)</a:t>
            </a:r>
          </a:p>
          <a:p>
            <a:r>
              <a:rPr lang="ru-RU" sz="3000" dirty="0" smtClean="0"/>
              <a:t>Образ показывает Христа таким, каким Он явится в конце времен, на Страшном Суде.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dirty="0" smtClean="0"/>
          </a:p>
        </p:txBody>
      </p:sp>
      <p:pic>
        <p:nvPicPr>
          <p:cNvPr id="4" name="Содержимое 5" descr="91997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1142984"/>
            <a:ext cx="3500462" cy="5072098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 Эммануил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Образ Христа в возрасте 12 лет.</a:t>
            </a:r>
          </a:p>
          <a:p>
            <a:r>
              <a:rPr lang="ru-RU" sz="2000" dirty="0" smtClean="0"/>
              <a:t>Отрок –Христос изображается в хитоне и </a:t>
            </a:r>
            <a:r>
              <a:rPr lang="ru-RU" sz="2000" dirty="0" err="1" smtClean="0"/>
              <a:t>гиматии</a:t>
            </a:r>
            <a:r>
              <a:rPr lang="ru-RU" sz="2000" dirty="0" smtClean="0"/>
              <a:t> </a:t>
            </a:r>
            <a:r>
              <a:rPr lang="ru-RU" sz="2000" dirty="0" err="1" smtClean="0"/>
              <a:t>и</a:t>
            </a:r>
            <a:r>
              <a:rPr lang="ru-RU" sz="2000" dirty="0" smtClean="0"/>
              <a:t> со свитком в руках.</a:t>
            </a:r>
            <a:endParaRPr lang="ru-RU" sz="2000" dirty="0"/>
          </a:p>
        </p:txBody>
      </p:sp>
      <p:pic>
        <p:nvPicPr>
          <p:cNvPr id="4" name="Содержимое 5" descr="emmanuil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2571744"/>
            <a:ext cx="3360305" cy="4143404"/>
          </a:xfrm>
          <a:prstGeom prst="rect">
            <a:avLst/>
          </a:prstGeom>
        </p:spPr>
      </p:pic>
      <p:pic>
        <p:nvPicPr>
          <p:cNvPr id="7" name="Содержимое 4" descr="ib538_0.t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2571744"/>
            <a:ext cx="3321867" cy="4143404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280</TotalTime>
  <Words>565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Иконография образа Спасителя</vt:lpstr>
      <vt:lpstr>Слайд 2</vt:lpstr>
      <vt:lpstr>ОСНОВНЫЕ ПОСТОЯННЫЕ ЭЛЕМЕНТЫ ИКОНОГРАФИИ СПАСИТЕЛЯ</vt:lpstr>
      <vt:lpstr>Иконографические типы образа Спасителя</vt:lpstr>
      <vt:lpstr>СПАС НЕРУКОТВОРНЫЙ</vt:lpstr>
      <vt:lpstr> СПАС ВСЕДЕРЖИТЕЛЬ </vt:lpstr>
      <vt:lpstr>Спас на престоле</vt:lpstr>
      <vt:lpstr>Спас в силах</vt:lpstr>
      <vt:lpstr>Спас Эммануил</vt:lpstr>
      <vt:lpstr>Спас Благое Молчание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Иконография образа Спасителя</dc:title>
  <dc:creator>Ирина</dc:creator>
  <cp:lastModifiedBy>Admin</cp:lastModifiedBy>
  <cp:revision>40</cp:revision>
  <dcterms:created xsi:type="dcterms:W3CDTF">2008-11-27T15:57:45Z</dcterms:created>
  <dcterms:modified xsi:type="dcterms:W3CDTF">2011-12-09T18:21:39Z</dcterms:modified>
</cp:coreProperties>
</file>